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consolata"/>
      <p:regular r:id="rId15"/>
      <p:bold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consolata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font" Target="fonts/Inconsolata-bold.fntdata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Customer Shopping Behavior Analysis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Analyzing 3,900 purchases to uncover spending patterns, customer segments, and strategic insights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/>
          <p:nvPr/>
        </p:nvSpPr>
        <p:spPr>
          <a:xfrm>
            <a:off x="760690" y="597694"/>
            <a:ext cx="1477685" cy="408503"/>
          </a:xfrm>
          <a:prstGeom prst="roundRect">
            <a:avLst>
              <a:gd fmla="val 2238" name="adj"/>
            </a:avLst>
          </a:prstGeom>
          <a:solidFill>
            <a:srgbClr val="E4E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064" y="714970"/>
            <a:ext cx="173831" cy="17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1151811" y="662821"/>
            <a:ext cx="956191" cy="278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b="0" i="0" lang="en-US" sz="13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ACTION PLAN</a:t>
            </a:r>
            <a:endParaRPr b="0" i="0" sz="1350" u="none" cap="none" strike="noStrike"/>
          </a:p>
        </p:txBody>
      </p:sp>
      <p:sp>
        <p:nvSpPr>
          <p:cNvPr id="252" name="Google Shape;252;p22"/>
          <p:cNvSpPr/>
          <p:nvPr/>
        </p:nvSpPr>
        <p:spPr>
          <a:xfrm>
            <a:off x="760690" y="1093113"/>
            <a:ext cx="8392716" cy="679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250"/>
              <a:buFont typeface="Montserrat"/>
              <a:buNone/>
            </a:pPr>
            <a:r>
              <a:rPr b="1" i="0" lang="en-US" sz="42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Recommendations</a:t>
            </a:r>
            <a:endParaRPr b="0" i="0" sz="4250" u="none" cap="none" strike="noStrike"/>
          </a:p>
        </p:txBody>
      </p:sp>
      <p:sp>
        <p:nvSpPr>
          <p:cNvPr id="253" name="Google Shape;253;p22"/>
          <p:cNvSpPr/>
          <p:nvPr/>
        </p:nvSpPr>
        <p:spPr>
          <a:xfrm>
            <a:off x="760690" y="2098358"/>
            <a:ext cx="4224814" cy="2832378"/>
          </a:xfrm>
          <a:prstGeom prst="roundRect">
            <a:avLst>
              <a:gd fmla="val 3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985599" y="2323267"/>
            <a:ext cx="651986" cy="651986"/>
          </a:xfrm>
          <a:prstGeom prst="roundRect">
            <a:avLst>
              <a:gd fmla="val 14023439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908" y="2502575"/>
            <a:ext cx="29337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985599" y="3192542"/>
            <a:ext cx="296084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Boost Subscriptions</a:t>
            </a:r>
            <a:endParaRPr b="0" i="0" sz="210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985599" y="3662482"/>
            <a:ext cx="3774996" cy="104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Promote exclusive benefits to convert the 73% non-subscriber base</a:t>
            </a:r>
            <a:endParaRPr b="0" i="0" sz="1700" u="none" cap="none" strike="noStrike"/>
          </a:p>
        </p:txBody>
      </p:sp>
      <p:sp>
        <p:nvSpPr>
          <p:cNvPr id="258" name="Google Shape;258;p22"/>
          <p:cNvSpPr/>
          <p:nvPr/>
        </p:nvSpPr>
        <p:spPr>
          <a:xfrm>
            <a:off x="5202793" y="2098358"/>
            <a:ext cx="4224814" cy="2832378"/>
          </a:xfrm>
          <a:prstGeom prst="roundRect">
            <a:avLst>
              <a:gd fmla="val 3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5427702" y="2323267"/>
            <a:ext cx="651986" cy="651986"/>
          </a:xfrm>
          <a:prstGeom prst="roundRect">
            <a:avLst>
              <a:gd fmla="val 14023439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7010" y="2502575"/>
            <a:ext cx="29337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/>
          <p:nvPr/>
        </p:nvSpPr>
        <p:spPr>
          <a:xfrm>
            <a:off x="5427702" y="3192542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Loyalty Programs</a:t>
            </a:r>
            <a:endParaRPr b="0" i="0" sz="210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5427702" y="3662482"/>
            <a:ext cx="3774996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Reward repeat buyers to strengthen the 80% loyal customer segment</a:t>
            </a:r>
            <a:endParaRPr b="0" i="0" sz="1700" u="none" cap="none" strike="noStrike"/>
          </a:p>
        </p:txBody>
      </p:sp>
      <p:sp>
        <p:nvSpPr>
          <p:cNvPr id="263" name="Google Shape;263;p22"/>
          <p:cNvSpPr/>
          <p:nvPr/>
        </p:nvSpPr>
        <p:spPr>
          <a:xfrm>
            <a:off x="9644896" y="2098358"/>
            <a:ext cx="4224814" cy="2832378"/>
          </a:xfrm>
          <a:prstGeom prst="roundRect">
            <a:avLst>
              <a:gd fmla="val 3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9869805" y="2323267"/>
            <a:ext cx="651986" cy="651986"/>
          </a:xfrm>
          <a:prstGeom prst="roundRect">
            <a:avLst>
              <a:gd fmla="val 14023439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5" name="Google Shape;26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9113" y="2502575"/>
            <a:ext cx="29337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9869805" y="3192542"/>
            <a:ext cx="3466862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Review Discount Policy</a:t>
            </a:r>
            <a:endParaRPr b="0" i="0" sz="2100" u="none" cap="none" strike="noStrike"/>
          </a:p>
        </p:txBody>
      </p:sp>
      <p:sp>
        <p:nvSpPr>
          <p:cNvPr id="267" name="Google Shape;267;p22"/>
          <p:cNvSpPr/>
          <p:nvPr/>
        </p:nvSpPr>
        <p:spPr>
          <a:xfrm>
            <a:off x="9869805" y="3662482"/>
            <a:ext cx="3774996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Balance sales boosts with margin control on high-discount products</a:t>
            </a:r>
            <a:endParaRPr b="0" i="0" sz="1700" u="none" cap="none" strike="noStrike"/>
          </a:p>
        </p:txBody>
      </p:sp>
      <p:sp>
        <p:nvSpPr>
          <p:cNvPr id="268" name="Google Shape;268;p22"/>
          <p:cNvSpPr/>
          <p:nvPr/>
        </p:nvSpPr>
        <p:spPr>
          <a:xfrm>
            <a:off x="760690" y="5148024"/>
            <a:ext cx="6445806" cy="2484596"/>
          </a:xfrm>
          <a:prstGeom prst="roundRect">
            <a:avLst>
              <a:gd fmla="val 36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985599" y="5372933"/>
            <a:ext cx="651986" cy="651986"/>
          </a:xfrm>
          <a:prstGeom prst="roundRect">
            <a:avLst>
              <a:gd fmla="val 14023439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0" name="Google Shape;27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4908" y="5552242"/>
            <a:ext cx="29337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985599" y="6242209"/>
            <a:ext cx="2954060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Product Positioning</a:t>
            </a:r>
            <a:endParaRPr b="0" i="0" sz="2100" u="none" cap="none" strike="noStrike"/>
          </a:p>
        </p:txBody>
      </p:sp>
      <p:sp>
        <p:nvSpPr>
          <p:cNvPr id="272" name="Google Shape;272;p22"/>
          <p:cNvSpPr/>
          <p:nvPr/>
        </p:nvSpPr>
        <p:spPr>
          <a:xfrm>
            <a:off x="985599" y="6712148"/>
            <a:ext cx="599598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Highlight top-rated items (Gloves, Sandals, Boots) in marketing campaigns</a:t>
            </a:r>
            <a:endParaRPr b="0" i="0" sz="1700" u="none" cap="none" strike="noStrike"/>
          </a:p>
        </p:txBody>
      </p:sp>
      <p:sp>
        <p:nvSpPr>
          <p:cNvPr id="273" name="Google Shape;273;p22"/>
          <p:cNvSpPr/>
          <p:nvPr/>
        </p:nvSpPr>
        <p:spPr>
          <a:xfrm>
            <a:off x="7423785" y="5148024"/>
            <a:ext cx="6445925" cy="2484596"/>
          </a:xfrm>
          <a:prstGeom prst="roundRect">
            <a:avLst>
              <a:gd fmla="val 36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7648694" y="5372933"/>
            <a:ext cx="651986" cy="651986"/>
          </a:xfrm>
          <a:prstGeom prst="roundRect">
            <a:avLst>
              <a:gd fmla="val 14023439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5" name="Google Shape;27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28002" y="5552242"/>
            <a:ext cx="29337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648694" y="6242209"/>
            <a:ext cx="2925842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Targeted Marketing</a:t>
            </a:r>
            <a:endParaRPr b="0" i="0" sz="210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7648694" y="6712148"/>
            <a:ext cx="599610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Inconsolata"/>
              <a:buNone/>
            </a:pPr>
            <a:r>
              <a:rPr b="0" i="0" lang="en-US" sz="17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Focus on Young Adults and express-shipping users for maximum ROI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50094" y="757595"/>
            <a:ext cx="1628894" cy="402908"/>
          </a:xfrm>
          <a:prstGeom prst="roundRect">
            <a:avLst>
              <a:gd fmla="val 2270" name="adj"/>
            </a:avLst>
          </a:prstGeom>
          <a:solidFill>
            <a:srgbClr val="E4E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878681" y="821888"/>
            <a:ext cx="1371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b="0" i="0" lang="en-US" sz="13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DATASET OVERVIEW</a:t>
            </a:r>
            <a:endParaRPr b="0" i="0" sz="13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50094" y="1246227"/>
            <a:ext cx="5358051" cy="669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200"/>
              <a:buFont typeface="Montserrat"/>
              <a:buNone/>
            </a:pPr>
            <a:r>
              <a:rPr b="1" i="0" lang="en-US" sz="4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The Foundation</a:t>
            </a:r>
            <a:endParaRPr b="0" i="0" sz="4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50094" y="2344579"/>
            <a:ext cx="2369344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550"/>
              <a:buFont typeface="Montserrat"/>
              <a:buNone/>
            </a:pPr>
            <a:r>
              <a:rPr b="1" i="0" lang="en-US" sz="55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3,900</a:t>
            </a:r>
            <a:endParaRPr b="0" i="0" sz="55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50094" y="3319701"/>
            <a:ext cx="2369344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Total Purchases</a:t>
            </a:r>
            <a:endParaRPr b="0" i="0" sz="21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50094" y="3783092"/>
            <a:ext cx="236934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Transactions analyzed across all categories</a:t>
            </a:r>
            <a:endParaRPr b="0" i="0" sz="1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3387328" y="2344579"/>
            <a:ext cx="2369344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550"/>
              <a:buFont typeface="Montserrat"/>
              <a:buNone/>
            </a:pPr>
            <a:r>
              <a:rPr b="1" i="0" lang="en-US" sz="55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b="0" i="0" sz="55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3387328" y="3319701"/>
            <a:ext cx="2369344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 Columns</a:t>
            </a:r>
            <a:endParaRPr b="0" i="0" sz="21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3387328" y="3783092"/>
            <a:ext cx="236934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Comprehensive customer and purchase attributes</a:t>
            </a:r>
            <a:endParaRPr b="0" i="0" sz="16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024562" y="2344579"/>
            <a:ext cx="2369344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550"/>
              <a:buFont typeface="Montserrat"/>
              <a:buNone/>
            </a:pPr>
            <a:r>
              <a:rPr b="1" i="0" lang="en-US" sz="55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50</a:t>
            </a:r>
            <a:endParaRPr b="0" i="0" sz="55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024562" y="3319701"/>
            <a:ext cx="2369344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Locations</a:t>
            </a:r>
            <a:endParaRPr b="0" i="0" sz="21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6024562" y="3783092"/>
            <a:ext cx="236934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Geographic diversity in customer base</a:t>
            </a:r>
            <a:endParaRPr b="0" i="0" sz="16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3387328" y="5347573"/>
            <a:ext cx="2369344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550"/>
              <a:buFont typeface="Montserrat"/>
              <a:buNone/>
            </a:pPr>
            <a:r>
              <a:rPr b="1" i="0" lang="en-US" sz="55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b="0" i="0" sz="55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3387328" y="6322695"/>
            <a:ext cx="2369344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endParaRPr b="0" i="0" sz="21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3387328" y="6786086"/>
            <a:ext cx="236934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Unique items across four categories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68298" y="553641"/>
            <a:ext cx="1618059" cy="374094"/>
          </a:xfrm>
          <a:prstGeom prst="roundRect">
            <a:avLst>
              <a:gd fmla="val 2444" name="adj"/>
            </a:avLst>
          </a:prstGeom>
          <a:noFill/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456" y="664369"/>
            <a:ext cx="152638" cy="15263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1019413" y="618530"/>
            <a:ext cx="1144786" cy="244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Inconsolata"/>
              <a:buNone/>
            </a:pPr>
            <a:r>
              <a:rPr b="0" i="0" lang="en-US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PYTHON ANALYSIS</a:t>
            </a:r>
            <a:endParaRPr b="0" i="0" sz="12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668298" y="1004054"/>
            <a:ext cx="6593562" cy="596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750"/>
              <a:buFont typeface="Montserrat"/>
              <a:buNone/>
            </a:pPr>
            <a:r>
              <a:rPr b="1" i="0" lang="en-US" sz="37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 Process</a:t>
            </a:r>
            <a:endParaRPr b="0" i="0" sz="37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68298" y="1887022"/>
            <a:ext cx="190857" cy="238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5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668298" y="2188488"/>
            <a:ext cx="7807404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68298" y="2329577"/>
            <a:ext cx="3546396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 Loading &amp; Exploration</a:t>
            </a:r>
            <a:endParaRPr b="0" i="0" sz="18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68298" y="2742486"/>
            <a:ext cx="7807404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Imported dataset, checked structure with df.info() and summary statistics</a:t>
            </a:r>
            <a:endParaRPr b="0" i="0" sz="15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668298" y="3381970"/>
            <a:ext cx="190857" cy="238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5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668298" y="3683437"/>
            <a:ext cx="7807404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68298" y="3824526"/>
            <a:ext cx="2921198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Missing Data Handling</a:t>
            </a:r>
            <a:endParaRPr b="0" i="0" sz="18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668298" y="4237434"/>
            <a:ext cx="7807404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Imputed 37 missing Review Rating values using median by category</a:t>
            </a:r>
            <a:endParaRPr b="0" i="0" sz="15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668298" y="4876919"/>
            <a:ext cx="190857" cy="238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5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668298" y="5178385"/>
            <a:ext cx="7807404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68298" y="5319474"/>
            <a:ext cx="2652832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0" i="0" sz="18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668298" y="5732383"/>
            <a:ext cx="7807404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Created age_group and purchase_frequency_days columns</a:t>
            </a:r>
            <a:endParaRPr b="0" i="0" sz="15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668298" y="6371868"/>
            <a:ext cx="190857" cy="238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5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668298" y="6673334"/>
            <a:ext cx="7807404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668298" y="6814423"/>
            <a:ext cx="2740104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Database Integration</a:t>
            </a:r>
            <a:endParaRPr b="0" i="0" sz="185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668298" y="7227332"/>
            <a:ext cx="7807404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b="0" i="0" lang="en-US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Connected to PostgreSQL for advanced SQL analysis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793790" y="947499"/>
            <a:ext cx="1722834" cy="426244"/>
          </a:xfrm>
          <a:prstGeom prst="roundRect">
            <a:avLst>
              <a:gd fmla="val 2145" name="adj"/>
            </a:avLst>
          </a:prstGeom>
          <a:solidFill>
            <a:srgbClr val="E4E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929878" y="1015484"/>
            <a:ext cx="145065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REVENUE INSIGHTS</a:t>
            </a:r>
            <a:endParaRPr b="0" i="0" sz="14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93790" y="1464469"/>
            <a:ext cx="78435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Gender Revenue Analysis</a:t>
            </a:r>
            <a:endParaRPr b="0" i="0" sz="4450" u="none" cap="none" strike="noStrike"/>
          </a:p>
        </p:txBody>
      </p:sp>
      <p:pic>
        <p:nvPicPr>
          <p:cNvPr descr="preencoded.png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68560"/>
            <a:ext cx="7604284" cy="40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3778448" y="6800136"/>
            <a:ext cx="226814" cy="226814"/>
          </a:xfrm>
          <a:prstGeom prst="roundRect">
            <a:avLst>
              <a:gd fmla="val 8063" name="adj"/>
            </a:avLst>
          </a:prstGeom>
          <a:solidFill>
            <a:srgbClr val="2526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066223" y="6800136"/>
            <a:ext cx="453509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Male</a:t>
            </a:r>
            <a:endParaRPr b="0" i="0" sz="17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fmla="val 8063" name="adj"/>
            </a:avLst>
          </a:prstGeom>
          <a:solidFill>
            <a:srgbClr val="747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4959906" y="6800136"/>
            <a:ext cx="680204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Female</a:t>
            </a:r>
            <a:endParaRPr b="0" i="0" sz="17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8959096" y="274022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Key Finding</a:t>
            </a:r>
            <a:endParaRPr b="0" i="0" sz="26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8959096" y="3392329"/>
            <a:ext cx="48850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Male customers generate </a:t>
            </a:r>
            <a:r>
              <a:rPr b="0" i="0" lang="en-US" sz="1750" u="none" cap="none" strike="noStrike">
                <a:solidFill>
                  <a:srgbClr val="151617"/>
                </a:solidFill>
                <a:highlight>
                  <a:srgbClr val="F2DED0"/>
                </a:highlight>
                <a:latin typeface="Inconsolata"/>
                <a:ea typeface="Inconsolata"/>
                <a:cs typeface="Inconsolata"/>
                <a:sym typeface="Inconsolata"/>
              </a:rPr>
              <a:t>68% of total revenue</a:t>
            </a: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significantly outpacing female customers</a:t>
            </a:r>
            <a:endParaRPr b="0" i="0" sz="17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8959096" y="4685109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Total revenue analyzed: $233,081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21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734020" y="3198971"/>
            <a:ext cx="6945035" cy="655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100"/>
              <a:buFont typeface="Montserrat"/>
              <a:buNone/>
            </a:pPr>
            <a:r>
              <a:rPr b="1" i="0" lang="en-US" sz="41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Segmentation</a:t>
            </a:r>
            <a:endParaRPr b="0" i="0" sz="41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34020" y="4168973"/>
            <a:ext cx="4247674" cy="2020610"/>
          </a:xfrm>
          <a:prstGeom prst="roundRect">
            <a:avLst>
              <a:gd fmla="val 45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951309" y="4386263"/>
            <a:ext cx="2621637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Loyal Customers</a:t>
            </a:r>
            <a:endParaRPr b="0" i="0" sz="205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951309" y="4839653"/>
            <a:ext cx="381309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3,116 customers</a:t>
            </a:r>
            <a:endParaRPr b="0" i="0" sz="165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951309" y="5301020"/>
            <a:ext cx="3813096" cy="67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Highest value segment with consistent purchase history</a:t>
            </a:r>
            <a:endParaRPr b="0" i="0" sz="165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5191363" y="4168973"/>
            <a:ext cx="4247674" cy="2020610"/>
          </a:xfrm>
          <a:prstGeom prst="roundRect">
            <a:avLst>
              <a:gd fmla="val 45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408652" y="4386263"/>
            <a:ext cx="2621637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Returning Buyers</a:t>
            </a:r>
            <a:endParaRPr b="0" i="0" sz="205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5408652" y="4839653"/>
            <a:ext cx="381309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701 customers</a:t>
            </a:r>
            <a:endParaRPr b="0" i="0" sz="16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5408652" y="5301020"/>
            <a:ext cx="3813096" cy="67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Growing segment showing repeat purchase behavior</a:t>
            </a:r>
            <a:endParaRPr b="0" i="0" sz="16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9648706" y="4168973"/>
            <a:ext cx="4247674" cy="2020610"/>
          </a:xfrm>
          <a:prstGeom prst="roundRect">
            <a:avLst>
              <a:gd fmla="val 45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9865995" y="4386263"/>
            <a:ext cx="2621637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New Customers</a:t>
            </a:r>
            <a:endParaRPr b="0" i="0" sz="20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9865995" y="4839653"/>
            <a:ext cx="381309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83 customers</a:t>
            </a:r>
            <a:endParaRPr b="0" i="0" sz="16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9865995" y="5301020"/>
            <a:ext cx="3813096" cy="67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Inconsolata"/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Fresh acquisition opportunities for growth</a:t>
            </a:r>
            <a:endParaRPr b="0" i="0" sz="16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734020" y="6425446"/>
            <a:ext cx="13162359" cy="1226820"/>
          </a:xfrm>
          <a:prstGeom prst="roundRect">
            <a:avLst>
              <a:gd fmla="val 745" name="adj"/>
            </a:avLst>
          </a:prstGeom>
          <a:solidFill>
            <a:srgbClr val="D7D9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689" y="6740247"/>
            <a:ext cx="262057" cy="209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1415415" y="6687503"/>
            <a:ext cx="12271296" cy="67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Insight: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80% of customers fall into the Loyal segment, indicating strong retention but limited new customer acquisition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428863" y="336947"/>
            <a:ext cx="1093113" cy="245269"/>
          </a:xfrm>
          <a:prstGeom prst="roundRect">
            <a:avLst>
              <a:gd fmla="val 3728" name="adj"/>
            </a:avLst>
          </a:prstGeom>
          <a:noFill/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09945" y="381238"/>
            <a:ext cx="930950" cy="156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750"/>
              <a:buFont typeface="Inconsolata"/>
              <a:buNone/>
            </a:pPr>
            <a:r>
              <a:rPr b="0" i="0" lang="en-US" sz="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PRODUCT PERFORMANCE</a:t>
            </a:r>
            <a:endParaRPr b="0" i="0" sz="7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428863" y="631150"/>
            <a:ext cx="3302437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Top-Rated Products</a:t>
            </a:r>
            <a:endParaRPr b="0" i="0" sz="24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428863" y="1519238"/>
            <a:ext cx="6736913" cy="953810"/>
          </a:xfrm>
          <a:prstGeom prst="roundRect">
            <a:avLst>
              <a:gd fmla="val 7669" name="adj"/>
            </a:avLst>
          </a:prstGeom>
          <a:solidFill>
            <a:srgbClr val="F8ECE4"/>
          </a:solidFill>
          <a:ln>
            <a:noFill/>
          </a:ln>
          <a:effectLst>
            <a:outerShdw rotWithShape="0" algn="bl" dir="2700000" dist="1143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428863" y="1503998"/>
            <a:ext cx="6736913" cy="60960"/>
          </a:xfrm>
          <a:prstGeom prst="roundRect">
            <a:avLst>
              <a:gd fmla="val 15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3613487" y="1335524"/>
            <a:ext cx="367546" cy="367546"/>
          </a:xfrm>
          <a:prstGeom prst="roundRect">
            <a:avLst>
              <a:gd fmla="val 248785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723739" y="1427440"/>
            <a:ext cx="146923" cy="18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1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566618" y="1825466"/>
            <a:ext cx="1531620" cy="19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Gloves</a:t>
            </a:r>
            <a:endParaRPr b="0" i="0" sz="12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566618" y="2139315"/>
            <a:ext cx="646140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Rating: 3.86</a:t>
            </a:r>
            <a:endParaRPr b="0" i="0" sz="9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428863" y="2779276"/>
            <a:ext cx="6736913" cy="953810"/>
          </a:xfrm>
          <a:prstGeom prst="roundRect">
            <a:avLst>
              <a:gd fmla="val 7669" name="adj"/>
            </a:avLst>
          </a:prstGeom>
          <a:solidFill>
            <a:srgbClr val="F8ECE4"/>
          </a:solidFill>
          <a:ln>
            <a:noFill/>
          </a:ln>
          <a:effectLst>
            <a:outerShdw rotWithShape="0" algn="bl" dir="2700000" dist="1143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28863" y="2764036"/>
            <a:ext cx="6736913" cy="60960"/>
          </a:xfrm>
          <a:prstGeom prst="roundRect">
            <a:avLst>
              <a:gd fmla="val 15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613487" y="2595562"/>
            <a:ext cx="367546" cy="367546"/>
          </a:xfrm>
          <a:prstGeom prst="roundRect">
            <a:avLst>
              <a:gd fmla="val 248785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723739" y="2687479"/>
            <a:ext cx="146923" cy="18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1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566618" y="3085505"/>
            <a:ext cx="1531620" cy="19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Sandals</a:t>
            </a:r>
            <a:endParaRPr b="0" i="0" sz="12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566618" y="3399353"/>
            <a:ext cx="646140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Rating: 3.84</a:t>
            </a:r>
            <a:endParaRPr b="0" i="0" sz="9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428863" y="4039314"/>
            <a:ext cx="6736913" cy="953810"/>
          </a:xfrm>
          <a:prstGeom prst="roundRect">
            <a:avLst>
              <a:gd fmla="val 7669" name="adj"/>
            </a:avLst>
          </a:prstGeom>
          <a:solidFill>
            <a:srgbClr val="F8ECE4"/>
          </a:solidFill>
          <a:ln>
            <a:noFill/>
          </a:ln>
          <a:effectLst>
            <a:outerShdw rotWithShape="0" algn="bl" dir="2700000" dist="1143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28863" y="4024074"/>
            <a:ext cx="6736913" cy="60960"/>
          </a:xfrm>
          <a:prstGeom prst="roundRect">
            <a:avLst>
              <a:gd fmla="val 15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3613487" y="3855601"/>
            <a:ext cx="367546" cy="367546"/>
          </a:xfrm>
          <a:prstGeom prst="roundRect">
            <a:avLst>
              <a:gd fmla="val 248785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3723739" y="3947517"/>
            <a:ext cx="146923" cy="18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5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566618" y="4345543"/>
            <a:ext cx="1531620" cy="19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Boots</a:t>
            </a:r>
            <a:endParaRPr b="0" i="0" sz="12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566618" y="4659392"/>
            <a:ext cx="646140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Rating: 3.82</a:t>
            </a:r>
            <a:endParaRPr b="0" i="0" sz="9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428863" y="5299353"/>
            <a:ext cx="6736913" cy="953810"/>
          </a:xfrm>
          <a:prstGeom prst="roundRect">
            <a:avLst>
              <a:gd fmla="val 7669" name="adj"/>
            </a:avLst>
          </a:prstGeom>
          <a:solidFill>
            <a:srgbClr val="F8ECE4"/>
          </a:solidFill>
          <a:ln>
            <a:noFill/>
          </a:ln>
          <a:effectLst>
            <a:outerShdw rotWithShape="0" algn="bl" dir="2700000" dist="1143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428863" y="5284113"/>
            <a:ext cx="6736913" cy="60960"/>
          </a:xfrm>
          <a:prstGeom prst="roundRect">
            <a:avLst>
              <a:gd fmla="val 15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613487" y="5115639"/>
            <a:ext cx="367546" cy="367546"/>
          </a:xfrm>
          <a:prstGeom prst="roundRect">
            <a:avLst>
              <a:gd fmla="val 248785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723739" y="5207556"/>
            <a:ext cx="146923" cy="18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15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566618" y="5605582"/>
            <a:ext cx="1531620" cy="19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Hat</a:t>
            </a:r>
            <a:endParaRPr b="0" i="0" sz="120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566618" y="5919430"/>
            <a:ext cx="646140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Rating: 3.80</a:t>
            </a:r>
            <a:endParaRPr b="0" i="0" sz="9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428863" y="6559391"/>
            <a:ext cx="6736913" cy="953810"/>
          </a:xfrm>
          <a:prstGeom prst="roundRect">
            <a:avLst>
              <a:gd fmla="val 7669" name="adj"/>
            </a:avLst>
          </a:prstGeom>
          <a:solidFill>
            <a:srgbClr val="F8ECE4"/>
          </a:solidFill>
          <a:ln>
            <a:noFill/>
          </a:ln>
          <a:effectLst>
            <a:outerShdw rotWithShape="0" algn="bl" dir="2700000" dist="1143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428863" y="6544151"/>
            <a:ext cx="6736913" cy="60960"/>
          </a:xfrm>
          <a:prstGeom prst="roundRect">
            <a:avLst>
              <a:gd fmla="val 15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613487" y="6375678"/>
            <a:ext cx="367546" cy="367546"/>
          </a:xfrm>
          <a:prstGeom prst="roundRect">
            <a:avLst>
              <a:gd fmla="val 248785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723739" y="6467594"/>
            <a:ext cx="146923" cy="18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15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566618" y="6865620"/>
            <a:ext cx="1531620" cy="19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Skirt</a:t>
            </a:r>
            <a:endParaRPr b="0" i="0" sz="12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566618" y="7179469"/>
            <a:ext cx="646140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Rating: 3.78</a:t>
            </a:r>
            <a:endParaRPr b="0" i="0" sz="9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7472243" y="1320284"/>
            <a:ext cx="1837968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"/>
              <a:buNone/>
            </a:pPr>
            <a:r>
              <a:rPr b="1" i="0" lang="en-US" sz="14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Category Leaders</a:t>
            </a:r>
            <a:endParaRPr b="0" i="0" sz="140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7472243" y="1672590"/>
            <a:ext cx="673691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1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Accessories:</a:t>
            </a: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Jewelry (171 orders)</a:t>
            </a:r>
            <a:endParaRPr b="0" i="0" sz="95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7472243" y="1911429"/>
            <a:ext cx="673691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1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Clothing:</a:t>
            </a: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Blouse &amp; Pants (171 orders each)</a:t>
            </a:r>
            <a:endParaRPr b="0" i="0" sz="95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7472243" y="2150269"/>
            <a:ext cx="673691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1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Footwear:</a:t>
            </a: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Sandals (160 orders)</a:t>
            </a:r>
            <a:endParaRPr b="0" i="0" sz="95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7472243" y="2389108"/>
            <a:ext cx="6736913" cy="19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950"/>
              <a:buFont typeface="Inconsolata"/>
              <a:buNone/>
            </a:pPr>
            <a:r>
              <a:rPr b="1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Outerwear:</a:t>
            </a:r>
            <a:r>
              <a:rPr b="0" i="0" lang="en-US" sz="9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Jacket (163 orders)</a:t>
            </a:r>
            <a:endParaRPr b="0" i="0" sz="950" u="none" cap="none" strike="noStrike"/>
          </a:p>
        </p:txBody>
      </p:sp>
      <p:pic>
        <p:nvPicPr>
          <p:cNvPr descr="preencoded.png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243" y="2722840"/>
            <a:ext cx="6736913" cy="673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474583" y="372904"/>
            <a:ext cx="5374838" cy="423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Subscription Impact Analysis</a:t>
            </a:r>
            <a:endParaRPr b="0" i="0" sz="2650" u="none" cap="none" strike="noStrike"/>
          </a:p>
        </p:txBody>
      </p:sp>
      <p:pic>
        <p:nvPicPr>
          <p:cNvPr descr="preencoded.png"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83" y="1152406"/>
            <a:ext cx="5273993" cy="527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9291042" y="2033707"/>
            <a:ext cx="1667828" cy="33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27%</a:t>
            </a:r>
            <a:endParaRPr b="0" i="0" sz="2650" u="none" cap="none" strike="noStrike"/>
          </a:p>
        </p:txBody>
      </p:sp>
      <p:pic>
        <p:nvPicPr>
          <p:cNvPr descr="preencoded.png" id="196" name="Google Shape;1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8043" y="1186220"/>
            <a:ext cx="203406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/>
          <p:nvPr/>
        </p:nvSpPr>
        <p:spPr>
          <a:xfrm>
            <a:off x="9277588" y="3389590"/>
            <a:ext cx="1695093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Subscription Rate</a:t>
            </a:r>
            <a:endParaRPr b="0" i="0" sz="130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6086951" y="3737015"/>
            <a:ext cx="8076367" cy="216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50"/>
              <a:buFont typeface="Inconsolata"/>
              <a:buNone/>
            </a:pP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1,053 of 3,900 customers subscribed</a:t>
            </a:r>
            <a:endParaRPr b="0" i="0" sz="105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9291042" y="5106353"/>
            <a:ext cx="1667828" cy="33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73%</a:t>
            </a:r>
            <a:endParaRPr b="0" i="0" sz="2650" u="none" cap="none" strike="noStrike"/>
          </a:p>
        </p:txBody>
      </p:sp>
      <p:pic>
        <p:nvPicPr>
          <p:cNvPr descr="preencoded.png" id="200" name="Google Shape;2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8043" y="4258866"/>
            <a:ext cx="203406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9277588" y="6462236"/>
            <a:ext cx="1695093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Non-Subscribers</a:t>
            </a:r>
            <a:endParaRPr b="0" i="0" sz="13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6086951" y="6809661"/>
            <a:ext cx="8076367" cy="216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50"/>
              <a:buFont typeface="Inconsolata"/>
              <a:buNone/>
            </a:pP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2,847 customers without subscription</a:t>
            </a:r>
            <a:endParaRPr b="0" i="0" sz="105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6086951" y="7179112"/>
            <a:ext cx="8076367" cy="216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50"/>
              <a:buFont typeface="Inconsolata"/>
              <a:buNone/>
            </a:pP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Average spend nearly identical: </a:t>
            </a:r>
            <a:r>
              <a:rPr b="1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$59.49</a:t>
            </a: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(subscribers) vs </a:t>
            </a:r>
            <a:r>
              <a:rPr b="1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$59.87</a:t>
            </a: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(non-subscribers)</a:t>
            </a:r>
            <a:endParaRPr b="0" i="0" sz="105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6086951" y="7518083"/>
            <a:ext cx="8076367" cy="216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50"/>
              <a:buFont typeface="Inconsolata"/>
              <a:buNone/>
            </a:pP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Repeat buyers (&gt;5 purchases): </a:t>
            </a:r>
            <a:r>
              <a:rPr b="1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958 subscribed</a:t>
            </a:r>
            <a:r>
              <a:rPr b="0" i="0" lang="en-US" sz="10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vs 2,518 non-subscribed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>
            <a:off x="793790" y="1330523"/>
            <a:ext cx="1813560" cy="426244"/>
          </a:xfrm>
          <a:prstGeom prst="roundRect">
            <a:avLst>
              <a:gd fmla="val 2145" name="adj"/>
            </a:avLst>
          </a:prstGeom>
          <a:solidFill>
            <a:srgbClr val="E4E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929878" y="1398508"/>
            <a:ext cx="1541383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DISCOUNT STRATEGY</a:t>
            </a:r>
            <a:endParaRPr b="0" i="0" sz="1400" u="none" cap="none" strike="noStrike"/>
          </a:p>
        </p:txBody>
      </p:sp>
      <p:sp>
        <p:nvSpPr>
          <p:cNvPr id="212" name="Google Shape;212;p20"/>
          <p:cNvSpPr/>
          <p:nvPr/>
        </p:nvSpPr>
        <p:spPr>
          <a:xfrm>
            <a:off x="793790" y="1847493"/>
            <a:ext cx="763440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Discount Usage Patterns</a:t>
            </a:r>
            <a:endParaRPr b="0" i="0" sz="4450" u="none" cap="none" strike="noStrike"/>
          </a:p>
        </p:txBody>
      </p:sp>
      <p:sp>
        <p:nvSpPr>
          <p:cNvPr id="213" name="Google Shape;213;p20"/>
          <p:cNvSpPr/>
          <p:nvPr/>
        </p:nvSpPr>
        <p:spPr>
          <a:xfrm>
            <a:off x="793790" y="3009781"/>
            <a:ext cx="3357205" cy="283488"/>
          </a:xfrm>
          <a:prstGeom prst="roundRect">
            <a:avLst>
              <a:gd fmla="val 3226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793790" y="3009781"/>
            <a:ext cx="1678543" cy="283488"/>
          </a:xfrm>
          <a:prstGeom prst="roundRect">
            <a:avLst>
              <a:gd fmla="val 3226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4321016" y="3009781"/>
            <a:ext cx="63138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endParaRPr b="0" i="0" sz="220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793790" y="35766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Hat</a:t>
            </a:r>
            <a:endParaRPr b="0" i="0" sz="2200" u="none" cap="none" strike="noStrike"/>
          </a:p>
        </p:txBody>
      </p:sp>
      <p:sp>
        <p:nvSpPr>
          <p:cNvPr id="217" name="Google Shape;217;p20"/>
          <p:cNvSpPr/>
          <p:nvPr/>
        </p:nvSpPr>
        <p:spPr>
          <a:xfrm>
            <a:off x="793790" y="406705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Highest discount rate</a:t>
            </a:r>
            <a:endParaRPr b="0" i="0" sz="1750" u="none" cap="none" strike="noStrike"/>
          </a:p>
        </p:txBody>
      </p:sp>
      <p:sp>
        <p:nvSpPr>
          <p:cNvPr id="218" name="Google Shape;218;p20"/>
          <p:cNvSpPr/>
          <p:nvPr/>
        </p:nvSpPr>
        <p:spPr>
          <a:xfrm>
            <a:off x="5235893" y="3009781"/>
            <a:ext cx="3077766" cy="283488"/>
          </a:xfrm>
          <a:prstGeom prst="roundRect">
            <a:avLst>
              <a:gd fmla="val 3226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235893" y="3009781"/>
            <a:ext cx="1529596" cy="283488"/>
          </a:xfrm>
          <a:prstGeom prst="roundRect">
            <a:avLst>
              <a:gd fmla="val 3226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483679" y="3009781"/>
            <a:ext cx="91082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49.7%</a:t>
            </a:r>
            <a:endParaRPr b="0" i="0" sz="220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5235893" y="35766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Sneakers</a:t>
            </a:r>
            <a:endParaRPr b="0" i="0" sz="220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9677995" y="3009781"/>
            <a:ext cx="3144917" cy="283488"/>
          </a:xfrm>
          <a:prstGeom prst="roundRect">
            <a:avLst>
              <a:gd fmla="val 3226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9677995" y="3009781"/>
            <a:ext cx="1544122" cy="283488"/>
          </a:xfrm>
          <a:prstGeom prst="roundRect">
            <a:avLst>
              <a:gd fmla="val 3226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2992933" y="3009781"/>
            <a:ext cx="843677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49.1%</a:t>
            </a:r>
            <a:endParaRPr b="0" i="0" sz="220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9677995" y="35766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Coat</a:t>
            </a:r>
            <a:endParaRPr b="0" i="0" sz="220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793790" y="4996934"/>
            <a:ext cx="3065026" cy="283488"/>
          </a:xfrm>
          <a:prstGeom prst="roundRect">
            <a:avLst>
              <a:gd fmla="val 3226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793790" y="4996934"/>
            <a:ext cx="1477328" cy="283488"/>
          </a:xfrm>
          <a:prstGeom prst="roundRect">
            <a:avLst>
              <a:gd fmla="val 3226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4028837" y="4996934"/>
            <a:ext cx="92356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48.2%</a:t>
            </a:r>
            <a:endParaRPr b="0" i="0" sz="2200" u="none" cap="none" strike="noStrike"/>
          </a:p>
        </p:txBody>
      </p:sp>
      <p:sp>
        <p:nvSpPr>
          <p:cNvPr id="229" name="Google Shape;229;p20"/>
          <p:cNvSpPr/>
          <p:nvPr/>
        </p:nvSpPr>
        <p:spPr>
          <a:xfrm>
            <a:off x="793790" y="55637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Sweater</a:t>
            </a:r>
            <a:endParaRPr b="0" i="0" sz="220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5235893" y="4996934"/>
            <a:ext cx="3084552" cy="283488"/>
          </a:xfrm>
          <a:prstGeom prst="roundRect">
            <a:avLst>
              <a:gd fmla="val 3226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235893" y="4996934"/>
            <a:ext cx="1461968" cy="283488"/>
          </a:xfrm>
          <a:prstGeom prst="roundRect">
            <a:avLst>
              <a:gd fmla="val 3226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8490466" y="4996934"/>
            <a:ext cx="904042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47.4%</a:t>
            </a:r>
            <a:endParaRPr b="0" i="0" sz="2200" u="none" cap="none" strike="noStrike"/>
          </a:p>
        </p:txBody>
      </p:sp>
      <p:sp>
        <p:nvSpPr>
          <p:cNvPr id="233" name="Google Shape;233;p20"/>
          <p:cNvSpPr/>
          <p:nvPr/>
        </p:nvSpPr>
        <p:spPr>
          <a:xfrm>
            <a:off x="5235893" y="55637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Pants</a:t>
            </a:r>
            <a:endParaRPr b="0" i="0" sz="2200" u="none" cap="none" strike="noStrike"/>
          </a:p>
        </p:txBody>
      </p:sp>
      <p:sp>
        <p:nvSpPr>
          <p:cNvPr id="234" name="Google Shape;234;p20"/>
          <p:cNvSpPr/>
          <p:nvPr/>
        </p:nvSpPr>
        <p:spPr>
          <a:xfrm>
            <a:off x="793790" y="617327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Key Finding:</a:t>
            </a: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839 customers used discounts but still spent above average ($60), indicating price-conscious yet high-value shoppers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510064" y="400764"/>
            <a:ext cx="6412706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50"/>
              <a:buFont typeface="Montserrat"/>
              <a:buNone/>
            </a:pPr>
            <a:r>
              <a:rPr b="1" i="0" lang="en-US" sz="2850" u="none" cap="none" strike="noStrik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Age Group Revenue Distribution</a:t>
            </a:r>
            <a:endParaRPr b="0" i="0" sz="2850" u="none" cap="none" strike="noStrike"/>
          </a:p>
        </p:txBody>
      </p:sp>
      <p:pic>
        <p:nvPicPr>
          <p:cNvPr descr="preencoded.png" id="241" name="Google Shape;2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64" y="1147643"/>
            <a:ext cx="13610273" cy="7621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510064" y="9064347"/>
            <a:ext cx="6627376" cy="46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1" i="0" lang="en-US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Shipping Preference:</a:t>
            </a:r>
            <a:r>
              <a:rPr b="0" i="0" lang="en-US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Express shipping customers spend slightly more ($60.48) vs Standard ($58.46)</a:t>
            </a:r>
            <a:endParaRPr b="0" i="0" sz="1100" u="none" cap="none" strike="noStrike"/>
          </a:p>
        </p:txBody>
      </p:sp>
      <p:sp>
        <p:nvSpPr>
          <p:cNvPr id="243" name="Google Shape;243;p21"/>
          <p:cNvSpPr/>
          <p:nvPr/>
        </p:nvSpPr>
        <p:spPr>
          <a:xfrm>
            <a:off x="7500580" y="9064347"/>
            <a:ext cx="6627376" cy="23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1" i="0" lang="en-US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Distribution:</a:t>
            </a:r>
            <a:r>
              <a:rPr b="0" i="0" lang="en-US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Revenue relatively balanced across age groups, with Young Adults leading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